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 Day Without Sun Text Bold" panose="020B0604020202020204" charset="0"/>
      <p:regular r:id="rId25"/>
    </p:embeddedFont>
    <p:embeddedFont>
      <p:font typeface="Ballpoint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Canva Sans Italics" panose="020B0604020202020204" charset="0"/>
      <p:regular r:id="rId29"/>
    </p:embeddedFont>
    <p:embeddedFont>
      <p:font typeface="Itim" panose="020B0604020202020204" charset="-3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17" Type="http://schemas.openxmlformats.org/officeDocument/2006/relationships/image" Target="../media/image5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19" Type="http://schemas.openxmlformats.org/officeDocument/2006/relationships/image" Target="../media/image7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5.gif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17" Type="http://schemas.openxmlformats.org/officeDocument/2006/relationships/image" Target="../media/image5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19" Type="http://schemas.openxmlformats.org/officeDocument/2006/relationships/image" Target="../media/image7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.svg"/><Relationship Id="rId1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5.sv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5.sv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sv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6.svg"/><Relationship Id="rId2" Type="http://schemas.openxmlformats.org/officeDocument/2006/relationships/image" Target="../media/image27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3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6.svg"/><Relationship Id="rId2" Type="http://schemas.openxmlformats.org/officeDocument/2006/relationships/image" Target="../media/image27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3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27.jpeg"/><Relationship Id="rId16" Type="http://schemas.openxmlformats.org/officeDocument/2006/relationships/image" Target="../media/image26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35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50591" y="4109656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35662" y="1097223"/>
            <a:ext cx="8216677" cy="368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Shopee Surplus </a:t>
            </a:r>
          </a:p>
          <a:p>
            <a:pPr algn="ctr">
              <a:lnSpc>
                <a:spcPts val="11494"/>
              </a:lnSpc>
            </a:pPr>
            <a:r>
              <a:rPr lang="en-US" sz="12099" spc="13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DATA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84479" y="778236"/>
            <a:ext cx="5740250" cy="5757669"/>
            <a:chOff x="0" y="0"/>
            <a:chExt cx="7653666" cy="7676892"/>
          </a:xfrm>
        </p:grpSpPr>
        <p:sp>
          <p:nvSpPr>
            <p:cNvPr id="7" name="Freeform 7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001545" y="4933178"/>
            <a:ext cx="4712277" cy="4738440"/>
            <a:chOff x="0" y="0"/>
            <a:chExt cx="6283036" cy="6317920"/>
          </a:xfrm>
        </p:grpSpPr>
        <p:sp>
          <p:nvSpPr>
            <p:cNvPr id="10" name="Freeform 10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88334">
            <a:off x="7141349" y="7292189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Data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9715" y="2054799"/>
            <a:ext cx="13032122" cy="749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7"/>
              </a:lnSpc>
            </a:pPr>
            <a:r>
              <a:rPr lang="en-US" sz="230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Scope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data’s only coverage is one (1) surplus store.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 previously discussed, there are various items from different industries (we are calling them “</a:t>
            </a: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item categories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” for this presentation) from the shop but these shall only be perceived as a surplus item.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shop’s only location is at Marilao, Bulacan, Philippines but orders are shipped nationwide or </a:t>
            </a: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 far as Shopee’s delivery reach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577"/>
              </a:lnSpc>
            </a:pPr>
            <a:r>
              <a:rPr lang="en-US" sz="230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Shopee does not allow the sharing of customer’s demographics. It otherwise would have been crucial for discovering customer patterns.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Since there are several distinct items and only a handful </a:t>
            </a: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(3) employees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running the business, it is difficult to keep track which </a:t>
            </a:r>
            <a:r>
              <a:rPr lang="en-US" sz="23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item category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(frames, ceramics, toys, etc.,) is being sold.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25893" y="8812925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25893" y="3670834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25893" y="6241879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9927" y="1607038"/>
            <a:ext cx="1898163" cy="19739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8141" y="4177427"/>
            <a:ext cx="1881734" cy="19746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52366" y="6741920"/>
            <a:ext cx="2053284" cy="198776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00623" y="9085064"/>
            <a:ext cx="3486755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(Beginning- Current)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4412" y="742122"/>
            <a:ext cx="12715758" cy="92593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2226" y="583662"/>
            <a:ext cx="7458446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51989" y="8880435"/>
            <a:ext cx="3486755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(Beginning- Current)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5429" y="554447"/>
            <a:ext cx="14399874" cy="91781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05786" y="1921388"/>
            <a:ext cx="2129284" cy="68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3399" b="1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</a:t>
            </a:r>
            <a:r>
              <a:rPr lang="en-US" sz="3399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468" y="2904464"/>
            <a:ext cx="11849064" cy="175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2022 - Upward Trend|</a:t>
            </a:r>
            <a:r>
              <a:rPr lang="en-US" sz="3200" u="sng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 +6107.63%</a:t>
            </a: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Start of consistent live selling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Peak season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(Holidays/Christmas in The Philippines)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468" y="4879852"/>
            <a:ext cx="11849064" cy="229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2023 - Upward Trend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|</a:t>
            </a:r>
            <a:r>
              <a:rPr lang="en-US" sz="3200" u="sng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 +89.14%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Decline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in the first half  of the year </a:t>
            </a:r>
            <a:r>
              <a:rPr lang="en-US" sz="25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due to</a:t>
            </a:r>
            <a:r>
              <a:rPr lang="en-US" sz="25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preparation for physical store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Major upward trend</a:t>
            </a:r>
            <a:r>
              <a:rPr lang="en-US" sz="25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in the second half, focusing on live selling once again and preparation for peak season.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4873" y="7398165"/>
            <a:ext cx="11849064" cy="175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2024 - Downward Trend|</a:t>
            </a:r>
            <a:r>
              <a:rPr lang="en-US" sz="3200" u="sng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 -19.47%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Suspected reason: our shop’s vacation in March and </a:t>
            </a:r>
            <a:r>
              <a:rPr lang="en-US" sz="2500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nothing new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to offer for customers.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257309" y="703035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936" y="662012"/>
            <a:ext cx="15677105" cy="100693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06112" y="3012408"/>
            <a:ext cx="14473175" cy="2540909"/>
            <a:chOff x="0" y="0"/>
            <a:chExt cx="19297567" cy="33878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9297567" cy="3387878"/>
              <a:chOff x="0" y="0"/>
              <a:chExt cx="3544490" cy="622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44490" cy="622270"/>
              </a:xfrm>
              <a:custGeom>
                <a:avLst/>
                <a:gdLst/>
                <a:ahLst/>
                <a:cxnLst/>
                <a:rect l="l" t="t" r="r" b="b"/>
                <a:pathLst>
                  <a:path w="3544490" h="622270">
                    <a:moveTo>
                      <a:pt x="12838" y="0"/>
                    </a:moveTo>
                    <a:lnTo>
                      <a:pt x="3531652" y="0"/>
                    </a:lnTo>
                    <a:cubicBezTo>
                      <a:pt x="3538743" y="0"/>
                      <a:pt x="3544490" y="5748"/>
                      <a:pt x="3544490" y="12838"/>
                    </a:cubicBezTo>
                    <a:lnTo>
                      <a:pt x="3544490" y="609432"/>
                    </a:lnTo>
                    <a:cubicBezTo>
                      <a:pt x="3544490" y="616522"/>
                      <a:pt x="3538743" y="622270"/>
                      <a:pt x="3531652" y="622270"/>
                    </a:cubicBezTo>
                    <a:lnTo>
                      <a:pt x="12838" y="622270"/>
                    </a:lnTo>
                    <a:cubicBezTo>
                      <a:pt x="5748" y="622270"/>
                      <a:pt x="0" y="616522"/>
                      <a:pt x="0" y="609432"/>
                    </a:cubicBezTo>
                    <a:lnTo>
                      <a:pt x="0" y="12838"/>
                    </a:lnTo>
                    <a:cubicBezTo>
                      <a:pt x="0" y="5748"/>
                      <a:pt x="5748" y="0"/>
                      <a:pt x="12838" y="0"/>
                    </a:cubicBezTo>
                    <a:close/>
                  </a:path>
                </a:pathLst>
              </a:custGeom>
              <a:solidFill>
                <a:srgbClr val="D99E7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3544490" cy="593695"/>
              </a:xfrm>
              <a:prstGeom prst="rect">
                <a:avLst/>
              </a:prstGeom>
            </p:spPr>
            <p:txBody>
              <a:bodyPr lIns="54632" tIns="54632" rIns="54632" bIns="54632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911596" y="1516535"/>
              <a:ext cx="480069" cy="364852"/>
            </a:xfrm>
            <a:custGeom>
              <a:avLst/>
              <a:gdLst/>
              <a:ahLst/>
              <a:cxnLst/>
              <a:rect l="l" t="t" r="r" b="b"/>
              <a:pathLst>
                <a:path w="480069" h="364852">
                  <a:moveTo>
                    <a:pt x="0" y="0"/>
                  </a:moveTo>
                  <a:lnTo>
                    <a:pt x="480068" y="0"/>
                  </a:lnTo>
                  <a:lnTo>
                    <a:pt x="480068" y="364852"/>
                  </a:lnTo>
                  <a:lnTo>
                    <a:pt x="0" y="364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516141" y="1459385"/>
              <a:ext cx="16869830" cy="13896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15"/>
                </a:lnSpc>
              </a:pPr>
              <a:r>
                <a:rPr lang="en-US" sz="3011" b="1" dirty="0">
                  <a:solidFill>
                    <a:srgbClr val="2F345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These are my clients who are actually my target who can make my company filthy rich     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347793" y="2216950"/>
              <a:ext cx="7386423" cy="61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2796">
                  <a:solidFill>
                    <a:srgbClr val="2F345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- Sabri Suby, </a:t>
              </a:r>
              <a:r>
                <a:rPr lang="en-US" sz="2796" i="1">
                  <a:solidFill>
                    <a:srgbClr val="2F345C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Sell Like Crazy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10800000">
              <a:off x="6347793" y="2175762"/>
              <a:ext cx="421834" cy="320594"/>
            </a:xfrm>
            <a:custGeom>
              <a:avLst/>
              <a:gdLst/>
              <a:ahLst/>
              <a:cxnLst/>
              <a:rect l="l" t="t" r="r" b="b"/>
              <a:pathLst>
                <a:path w="421834" h="320594">
                  <a:moveTo>
                    <a:pt x="0" y="0"/>
                  </a:moveTo>
                  <a:lnTo>
                    <a:pt x="421835" y="0"/>
                  </a:lnTo>
                  <a:lnTo>
                    <a:pt x="421835" y="320594"/>
                  </a:lnTo>
                  <a:lnTo>
                    <a:pt x="0" y="320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788360" y="389231"/>
              <a:ext cx="3413889" cy="815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19"/>
                </a:lnSpc>
              </a:pPr>
              <a:r>
                <a:rPr lang="en-US" sz="3656" b="1" u="sng" dirty="0">
                  <a:solidFill>
                    <a:srgbClr val="2F345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POWER 4%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660511" y="6681464"/>
            <a:ext cx="8966975" cy="1505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These </a:t>
            </a:r>
            <a:r>
              <a:rPr lang="en-US" sz="2859" u="sng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top 40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shown in the chart is not just a random number, these are people we have to take </a:t>
            </a:r>
            <a:r>
              <a:rPr lang="en-US" sz="2859" dirty="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extra care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of. Make them feel </a:t>
            </a:r>
            <a:r>
              <a:rPr lang="en-US" sz="2859" dirty="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extra special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56008" y="698393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9128071" y="3424540"/>
            <a:ext cx="103615" cy="4019310"/>
            <a:chOff x="0" y="0"/>
            <a:chExt cx="27289" cy="1058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89" cy="1058584"/>
            </a:xfrm>
            <a:custGeom>
              <a:avLst/>
              <a:gdLst/>
              <a:ahLst/>
              <a:cxnLst/>
              <a:rect l="l" t="t" r="r" b="b"/>
              <a:pathLst>
                <a:path w="27289" h="1058584">
                  <a:moveTo>
                    <a:pt x="0" y="0"/>
                  </a:moveTo>
                  <a:lnTo>
                    <a:pt x="27289" y="0"/>
                  </a:lnTo>
                  <a:lnTo>
                    <a:pt x="27289" y="1058584"/>
                  </a:lnTo>
                  <a:lnTo>
                    <a:pt x="0" y="10585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27289" cy="1030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16783" y="2990352"/>
            <a:ext cx="6539410" cy="539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action plan</a:t>
            </a: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Treats when it’s Christmas or Holidays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Freebies when they cross a certain threshold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Suggested next steps: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Acquire their date of births</a:t>
            </a:r>
          </a:p>
          <a:p>
            <a:pPr marL="660722" lvl="1" indent="-330361" algn="l">
              <a:lnSpc>
                <a:spcPts val="4621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Ask about their hobby/interest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48247" y="2711957"/>
            <a:ext cx="6539410" cy="595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Discover their </a:t>
            </a:r>
            <a:r>
              <a:rPr lang="en-US" sz="306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pattern similarities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Discover how we can reach the same type of people.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 similarities: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do they usually order?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do they search?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age are they?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56008" y="698393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City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041" y="683647"/>
            <a:ext cx="15417475" cy="100261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608817" y="1896132"/>
            <a:ext cx="9504416" cy="7900546"/>
          </a:xfrm>
          <a:custGeom>
            <a:avLst/>
            <a:gdLst/>
            <a:ahLst/>
            <a:cxnLst/>
            <a:rect l="l" t="t" r="r" b="b"/>
            <a:pathLst>
              <a:path w="9504416" h="7900546">
                <a:moveTo>
                  <a:pt x="0" y="0"/>
                </a:moveTo>
                <a:lnTo>
                  <a:pt x="9504416" y="0"/>
                </a:lnTo>
                <a:lnTo>
                  <a:pt x="9504416" y="7900546"/>
                </a:lnTo>
                <a:lnTo>
                  <a:pt x="0" y="7900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59144" y="4981364"/>
            <a:ext cx="2449674" cy="1730082"/>
          </a:xfrm>
          <a:custGeom>
            <a:avLst/>
            <a:gdLst/>
            <a:ahLst/>
            <a:cxnLst/>
            <a:rect l="l" t="t" r="r" b="b"/>
            <a:pathLst>
              <a:path w="2449674" h="1730082">
                <a:moveTo>
                  <a:pt x="0" y="0"/>
                </a:moveTo>
                <a:lnTo>
                  <a:pt x="2449673" y="0"/>
                </a:lnTo>
                <a:lnTo>
                  <a:pt x="2449673" y="1730082"/>
                </a:lnTo>
                <a:lnTo>
                  <a:pt x="0" y="17300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City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Product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729" y="481533"/>
            <a:ext cx="17842844" cy="104303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6" name="Freeform 6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0800" y="9466533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 dirty="0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25360" y="2910290"/>
            <a:ext cx="2324941" cy="2332685"/>
            <a:chOff x="0" y="0"/>
            <a:chExt cx="3099922" cy="3110247"/>
          </a:xfrm>
        </p:grpSpPr>
        <p:sp>
          <p:nvSpPr>
            <p:cNvPr id="11" name="Freeform 11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212033" y="3153570"/>
            <a:ext cx="1835932" cy="1846125"/>
            <a:chOff x="0" y="0"/>
            <a:chExt cx="2447910" cy="2461501"/>
          </a:xfrm>
        </p:grpSpPr>
        <p:sp>
          <p:nvSpPr>
            <p:cNvPr id="14" name="Freeform 14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209697" y="2884592"/>
            <a:ext cx="2352943" cy="2358384"/>
            <a:chOff x="0" y="0"/>
            <a:chExt cx="3137257" cy="3144512"/>
          </a:xfrm>
        </p:grpSpPr>
        <p:sp>
          <p:nvSpPr>
            <p:cNvPr id="17" name="Freeform 17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5035662" y="1097223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21" name="Freeform 21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7961056" y="9501243"/>
            <a:ext cx="4712277" cy="4738440"/>
            <a:chOff x="0" y="0"/>
            <a:chExt cx="6283036" cy="6317920"/>
          </a:xfrm>
        </p:grpSpPr>
        <p:sp>
          <p:nvSpPr>
            <p:cNvPr id="24" name="Freeform 24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177855" y="5062001"/>
            <a:ext cx="5932289" cy="319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80"/>
              </a:lnSpc>
              <a:spcBef>
                <a:spcPct val="0"/>
              </a:spcBef>
            </a:pPr>
            <a:r>
              <a:rPr lang="en-US" sz="8700" u="sng" strike="noStrike" spc="9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12180"/>
              </a:lnSpc>
              <a:spcBef>
                <a:spcPct val="0"/>
              </a:spcBef>
            </a:pPr>
            <a:r>
              <a:rPr lang="en-US" sz="8700" u="sng" strike="noStrike" spc="9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5620" y="683270"/>
            <a:ext cx="14174167" cy="981889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360" y="1435270"/>
            <a:ext cx="9432976" cy="76645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0416" y="1661225"/>
            <a:ext cx="5543672" cy="384609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6318" y="5238387"/>
            <a:ext cx="5580871" cy="386604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15141" y="8748592"/>
            <a:ext cx="5150392" cy="7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6"/>
              </a:lnSpc>
              <a:spcBef>
                <a:spcPct val="0"/>
              </a:spcBef>
            </a:pPr>
            <a:r>
              <a:rPr lang="en-US" sz="5018" u="sng" spc="5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4808" y="5224992"/>
            <a:ext cx="3003892" cy="4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  <a:spcBef>
                <a:spcPct val="0"/>
              </a:spcBef>
            </a:pPr>
            <a:r>
              <a:rPr lang="en-US" sz="2926" u="sng" spc="32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4607" y="8831542"/>
            <a:ext cx="3003892" cy="4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  <a:spcBef>
                <a:spcPct val="0"/>
              </a:spcBef>
            </a:pPr>
            <a:r>
              <a:rPr lang="en-US" sz="2926" u="sng" spc="32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2024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360" y="1435270"/>
            <a:ext cx="9432976" cy="766451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2268948" y="4879776"/>
            <a:ext cx="2366018" cy="2366018"/>
          </a:xfrm>
          <a:custGeom>
            <a:avLst/>
            <a:gdLst/>
            <a:ahLst/>
            <a:cxnLst/>
            <a:rect l="l" t="t" r="r" b="b"/>
            <a:pathLst>
              <a:path w="2366018" h="2366018">
                <a:moveTo>
                  <a:pt x="0" y="0"/>
                </a:moveTo>
                <a:lnTo>
                  <a:pt x="2366018" y="0"/>
                </a:lnTo>
                <a:lnTo>
                  <a:pt x="2366018" y="2366018"/>
                </a:lnTo>
                <a:lnTo>
                  <a:pt x="0" y="2366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15141" y="8748592"/>
            <a:ext cx="5150392" cy="7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6"/>
              </a:lnSpc>
              <a:spcBef>
                <a:spcPct val="0"/>
              </a:spcBef>
            </a:pPr>
            <a:r>
              <a:rPr lang="en-US" sz="5018" u="sng" spc="5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02569" y="3255373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spc="88">
                <a:solidFill>
                  <a:srgbClr val="C1001C"/>
                </a:solidFill>
                <a:latin typeface="Ballpoint"/>
                <a:ea typeface="Ballpoint"/>
                <a:cs typeface="Ballpoint"/>
                <a:sym typeface="Ballpoint"/>
              </a:rPr>
              <a:t>Bad Representation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8448" y="1501360"/>
            <a:ext cx="13271570" cy="79317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-10800000">
            <a:off x="14307311" y="7624916"/>
            <a:ext cx="2185167" cy="9833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93552" y="565919"/>
            <a:ext cx="7091709" cy="179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Superimposed Raw Sales by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97739" y="8784907"/>
            <a:ext cx="6134825" cy="87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39"/>
              </a:lnSpc>
              <a:spcBef>
                <a:spcPct val="0"/>
              </a:spcBef>
            </a:pPr>
            <a:r>
              <a:rPr lang="en-US" sz="5977" u="sng" spc="6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2022-2024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6" name="Freeform 6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0865" y="9464669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 dirty="0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36795" y="2910290"/>
            <a:ext cx="2324941" cy="2332685"/>
            <a:chOff x="0" y="0"/>
            <a:chExt cx="3099922" cy="3110247"/>
          </a:xfrm>
        </p:grpSpPr>
        <p:sp>
          <p:nvSpPr>
            <p:cNvPr id="11" name="Freeform 11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381299" y="5005520"/>
            <a:ext cx="1835932" cy="1846125"/>
            <a:chOff x="0" y="0"/>
            <a:chExt cx="2447910" cy="2461501"/>
          </a:xfrm>
        </p:grpSpPr>
        <p:sp>
          <p:nvSpPr>
            <p:cNvPr id="14" name="Freeform 14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136795" y="6726741"/>
            <a:ext cx="2352943" cy="2358384"/>
            <a:chOff x="0" y="0"/>
            <a:chExt cx="3137257" cy="3144512"/>
          </a:xfrm>
        </p:grpSpPr>
        <p:sp>
          <p:nvSpPr>
            <p:cNvPr id="17" name="Freeform 17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21" name="Freeform 21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8079938" y="7917780"/>
            <a:ext cx="4712277" cy="4738440"/>
            <a:chOff x="0" y="0"/>
            <a:chExt cx="6283036" cy="6317920"/>
          </a:xfrm>
        </p:grpSpPr>
        <p:sp>
          <p:nvSpPr>
            <p:cNvPr id="24" name="Freeform 24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461689" y="1072019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72231" y="3412314"/>
            <a:ext cx="3290292" cy="10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Japan Supplier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67084" y="5199737"/>
            <a:ext cx="3500586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Kingdom</a:t>
            </a:r>
          </a:p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64275" y="7181302"/>
            <a:ext cx="2987725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States</a:t>
            </a:r>
          </a:p>
          <a:p>
            <a:pPr marL="0" lvl="0" indent="0" algn="ctr">
              <a:lnSpc>
                <a:spcPts val="5213"/>
              </a:lnSpc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0" name="Freeform 30"/>
          <p:cNvSpPr/>
          <p:nvPr/>
        </p:nvSpPr>
        <p:spPr>
          <a:xfrm>
            <a:off x="6058198" y="10237271"/>
            <a:ext cx="6171603" cy="5688653"/>
          </a:xfrm>
          <a:custGeom>
            <a:avLst/>
            <a:gdLst/>
            <a:ahLst/>
            <a:cxnLst/>
            <a:rect l="l" t="t" r="r" b="b"/>
            <a:pathLst>
              <a:path w="6171603" h="5688653">
                <a:moveTo>
                  <a:pt x="0" y="0"/>
                </a:moveTo>
                <a:lnTo>
                  <a:pt x="6171604" y="0"/>
                </a:lnTo>
                <a:lnTo>
                  <a:pt x="6171604" y="5688652"/>
                </a:lnTo>
                <a:lnTo>
                  <a:pt x="0" y="568865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794869" y="-1013322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Freeform 4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8" name="Freeform 8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8079938" y="7917780"/>
            <a:ext cx="4712277" cy="4738440"/>
            <a:chOff x="0" y="0"/>
            <a:chExt cx="6283036" cy="6317920"/>
          </a:xfrm>
        </p:grpSpPr>
        <p:sp>
          <p:nvSpPr>
            <p:cNvPr id="11" name="Freeform 11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058198" y="3332157"/>
            <a:ext cx="6171603" cy="5688653"/>
          </a:xfrm>
          <a:custGeom>
            <a:avLst/>
            <a:gdLst/>
            <a:ahLst/>
            <a:cxnLst/>
            <a:rect l="l" t="t" r="r" b="b"/>
            <a:pathLst>
              <a:path w="6171603" h="5688653">
                <a:moveTo>
                  <a:pt x="0" y="0"/>
                </a:moveTo>
                <a:lnTo>
                  <a:pt x="6171604" y="0"/>
                </a:lnTo>
                <a:lnTo>
                  <a:pt x="6171604" y="5688653"/>
                </a:lnTo>
                <a:lnTo>
                  <a:pt x="0" y="5688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27777" y="4645750"/>
            <a:ext cx="1835932" cy="1846125"/>
            <a:chOff x="0" y="0"/>
            <a:chExt cx="2447910" cy="2461501"/>
          </a:xfrm>
        </p:grpSpPr>
        <p:sp>
          <p:nvSpPr>
            <p:cNvPr id="15" name="Freeform 15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5769272" y="4415319"/>
            <a:ext cx="2324941" cy="2332685"/>
            <a:chOff x="0" y="0"/>
            <a:chExt cx="3099922" cy="3110247"/>
          </a:xfrm>
        </p:grpSpPr>
        <p:sp>
          <p:nvSpPr>
            <p:cNvPr id="18" name="Freeform 18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769272" y="4389620"/>
            <a:ext cx="2352943" cy="2358384"/>
            <a:chOff x="0" y="0"/>
            <a:chExt cx="3137257" cy="3144512"/>
          </a:xfrm>
        </p:grpSpPr>
        <p:sp>
          <p:nvSpPr>
            <p:cNvPr id="21" name="Freeform 21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27" name="Freeform 27"/>
          <p:cNvSpPr/>
          <p:nvPr/>
        </p:nvSpPr>
        <p:spPr>
          <a:xfrm rot="5976154">
            <a:off x="3179887" y="-9043474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964275" y="-1031535"/>
            <a:ext cx="3290292" cy="10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Japan Supplier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36292" y="-1418367"/>
            <a:ext cx="3500586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Kingdom</a:t>
            </a:r>
          </a:p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92723" y="-1418367"/>
            <a:ext cx="2987725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States</a:t>
            </a:r>
          </a:p>
          <a:p>
            <a:pPr marL="0" lvl="0" indent="0" algn="ctr">
              <a:lnSpc>
                <a:spcPts val="5213"/>
              </a:lnSpc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86128" y="651732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22936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Freeform 4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9" name="Freeform 9"/>
          <p:cNvSpPr/>
          <p:nvPr/>
        </p:nvSpPr>
        <p:spPr>
          <a:xfrm rot="5976154">
            <a:off x="3179887" y="-9043474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0906" y="3602980"/>
            <a:ext cx="1157682" cy="1067089"/>
          </a:xfrm>
          <a:custGeom>
            <a:avLst/>
            <a:gdLst/>
            <a:ahLst/>
            <a:cxnLst/>
            <a:rect l="l" t="t" r="r" b="b"/>
            <a:pathLst>
              <a:path w="1157682" h="1067089">
                <a:moveTo>
                  <a:pt x="0" y="0"/>
                </a:moveTo>
                <a:lnTo>
                  <a:pt x="1157682" y="0"/>
                </a:lnTo>
                <a:lnTo>
                  <a:pt x="1157682" y="1067089"/>
                </a:lnTo>
                <a:lnTo>
                  <a:pt x="0" y="1067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8986" flipH="1">
            <a:off x="2139978" y="3854136"/>
            <a:ext cx="334830" cy="336800"/>
          </a:xfrm>
          <a:custGeom>
            <a:avLst/>
            <a:gdLst/>
            <a:ahLst/>
            <a:cxnLst/>
            <a:rect l="l" t="t" r="r" b="b"/>
            <a:pathLst>
              <a:path w="334830" h="336800">
                <a:moveTo>
                  <a:pt x="334831" y="0"/>
                </a:moveTo>
                <a:lnTo>
                  <a:pt x="0" y="0"/>
                </a:lnTo>
                <a:lnTo>
                  <a:pt x="0" y="336800"/>
                </a:lnTo>
                <a:lnTo>
                  <a:pt x="334831" y="336800"/>
                </a:lnTo>
                <a:lnTo>
                  <a:pt x="33483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10202">
            <a:off x="2234138" y="3967249"/>
            <a:ext cx="146511" cy="105754"/>
          </a:xfrm>
          <a:custGeom>
            <a:avLst/>
            <a:gdLst/>
            <a:ahLst/>
            <a:cxnLst/>
            <a:rect l="l" t="t" r="r" b="b"/>
            <a:pathLst>
              <a:path w="146511" h="105754">
                <a:moveTo>
                  <a:pt x="0" y="0"/>
                </a:moveTo>
                <a:lnTo>
                  <a:pt x="146511" y="0"/>
                </a:lnTo>
                <a:lnTo>
                  <a:pt x="146511" y="105754"/>
                </a:lnTo>
                <a:lnTo>
                  <a:pt x="0" y="105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926923" flipH="1">
            <a:off x="2127745" y="3846882"/>
            <a:ext cx="354045" cy="356128"/>
          </a:xfrm>
          <a:custGeom>
            <a:avLst/>
            <a:gdLst/>
            <a:ahLst/>
            <a:cxnLst/>
            <a:rect l="l" t="t" r="r" b="b"/>
            <a:pathLst>
              <a:path w="354045" h="356128">
                <a:moveTo>
                  <a:pt x="354045" y="0"/>
                </a:moveTo>
                <a:lnTo>
                  <a:pt x="0" y="0"/>
                </a:lnTo>
                <a:lnTo>
                  <a:pt x="0" y="356128"/>
                </a:lnTo>
                <a:lnTo>
                  <a:pt x="354045" y="356128"/>
                </a:lnTo>
                <a:lnTo>
                  <a:pt x="354045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92480" y="3972069"/>
            <a:ext cx="224575" cy="105754"/>
          </a:xfrm>
          <a:custGeom>
            <a:avLst/>
            <a:gdLst/>
            <a:ahLst/>
            <a:cxnLst/>
            <a:rect l="l" t="t" r="r" b="b"/>
            <a:pathLst>
              <a:path w="224575" h="105754">
                <a:moveTo>
                  <a:pt x="0" y="0"/>
                </a:moveTo>
                <a:lnTo>
                  <a:pt x="224575" y="0"/>
                </a:lnTo>
                <a:lnTo>
                  <a:pt x="224575" y="105755"/>
                </a:lnTo>
                <a:lnTo>
                  <a:pt x="0" y="1057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10231" flipH="1">
            <a:off x="2139978" y="3854136"/>
            <a:ext cx="334830" cy="336800"/>
          </a:xfrm>
          <a:custGeom>
            <a:avLst/>
            <a:gdLst/>
            <a:ahLst/>
            <a:cxnLst/>
            <a:rect l="l" t="t" r="r" b="b"/>
            <a:pathLst>
              <a:path w="334830" h="336800">
                <a:moveTo>
                  <a:pt x="334831" y="0"/>
                </a:moveTo>
                <a:lnTo>
                  <a:pt x="0" y="0"/>
                </a:lnTo>
                <a:lnTo>
                  <a:pt x="0" y="336800"/>
                </a:lnTo>
                <a:lnTo>
                  <a:pt x="334831" y="336800"/>
                </a:lnTo>
                <a:lnTo>
                  <a:pt x="33483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001819">
            <a:off x="2229666" y="3969658"/>
            <a:ext cx="155454" cy="105756"/>
          </a:xfrm>
          <a:custGeom>
            <a:avLst/>
            <a:gdLst/>
            <a:ahLst/>
            <a:cxnLst/>
            <a:rect l="l" t="t" r="r" b="b"/>
            <a:pathLst>
              <a:path w="155454" h="105756">
                <a:moveTo>
                  <a:pt x="0" y="0"/>
                </a:moveTo>
                <a:lnTo>
                  <a:pt x="155455" y="0"/>
                </a:lnTo>
                <a:lnTo>
                  <a:pt x="155455" y="105756"/>
                </a:lnTo>
                <a:lnTo>
                  <a:pt x="0" y="105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70388" y="3696986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086709" y="3602980"/>
            <a:ext cx="14114583" cy="4844459"/>
            <a:chOff x="0" y="0"/>
            <a:chExt cx="18819444" cy="6459279"/>
          </a:xfrm>
        </p:grpSpPr>
        <p:sp>
          <p:nvSpPr>
            <p:cNvPr id="19" name="Freeform 19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 dirty="0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8636573" y="129083"/>
              <a:ext cx="1441765" cy="810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 dirty="0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 dirty="0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7458191" y="53656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673515" y="53656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3" name="Freeform 43"/>
          <p:cNvSpPr/>
          <p:nvPr/>
        </p:nvSpPr>
        <p:spPr>
          <a:xfrm rot="-7055713" flipH="1">
            <a:off x="17740351" y="9713586"/>
            <a:ext cx="1095299" cy="2166958"/>
          </a:xfrm>
          <a:custGeom>
            <a:avLst/>
            <a:gdLst/>
            <a:ahLst/>
            <a:cxnLst/>
            <a:rect l="l" t="t" r="r" b="b"/>
            <a:pathLst>
              <a:path w="1095299" h="2166958">
                <a:moveTo>
                  <a:pt x="1095298" y="0"/>
                </a:moveTo>
                <a:lnTo>
                  <a:pt x="0" y="0"/>
                </a:lnTo>
                <a:lnTo>
                  <a:pt x="0" y="2166957"/>
                </a:lnTo>
                <a:lnTo>
                  <a:pt x="1095298" y="2166957"/>
                </a:lnTo>
                <a:lnTo>
                  <a:pt x="10952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9159937" flipH="1">
            <a:off x="18077406" y="-1083479"/>
            <a:ext cx="1095299" cy="2166958"/>
          </a:xfrm>
          <a:custGeom>
            <a:avLst/>
            <a:gdLst/>
            <a:ahLst/>
            <a:cxnLst/>
            <a:rect l="l" t="t" r="r" b="b"/>
            <a:pathLst>
              <a:path w="1095299" h="2166958">
                <a:moveTo>
                  <a:pt x="1095299" y="0"/>
                </a:moveTo>
                <a:lnTo>
                  <a:pt x="0" y="0"/>
                </a:lnTo>
                <a:lnTo>
                  <a:pt x="0" y="2166958"/>
                </a:lnTo>
                <a:lnTo>
                  <a:pt x="1095299" y="2166958"/>
                </a:lnTo>
                <a:lnTo>
                  <a:pt x="109529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065853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6" name="Freeform 46"/>
          <p:cNvSpPr/>
          <p:nvPr/>
        </p:nvSpPr>
        <p:spPr>
          <a:xfrm>
            <a:off x="8263147" y="10237271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6" y="0"/>
                </a:lnTo>
                <a:lnTo>
                  <a:pt x="1761706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8198479" y="478756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4" y="0"/>
                </a:lnTo>
                <a:lnTo>
                  <a:pt x="2076054" y="1911584"/>
                </a:lnTo>
                <a:lnTo>
                  <a:pt x="0" y="191158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1790990" y="5202497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rot="-5840538" flipH="1">
            <a:off x="17787396" y="9652578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2038404" flipH="1">
            <a:off x="-1106231" y="2736613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7" y="0"/>
                </a:moveTo>
                <a:lnTo>
                  <a:pt x="0" y="0"/>
                </a:lnTo>
                <a:lnTo>
                  <a:pt x="0" y="1542878"/>
                </a:lnTo>
                <a:lnTo>
                  <a:pt x="990247" y="1542878"/>
                </a:lnTo>
                <a:lnTo>
                  <a:pt x="99024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F345C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7" name="Freeform 7"/>
          <p:cNvSpPr/>
          <p:nvPr/>
        </p:nvSpPr>
        <p:spPr>
          <a:xfrm rot="5976154">
            <a:off x="2363554" y="-3099895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28084" y="3553817"/>
            <a:ext cx="1675414" cy="1544306"/>
          </a:xfrm>
          <a:custGeom>
            <a:avLst/>
            <a:gdLst/>
            <a:ahLst/>
            <a:cxnLst/>
            <a:rect l="l" t="t" r="r" b="b"/>
            <a:pathLst>
              <a:path w="1675414" h="1544306">
                <a:moveTo>
                  <a:pt x="0" y="0"/>
                </a:moveTo>
                <a:lnTo>
                  <a:pt x="1675414" y="0"/>
                </a:lnTo>
                <a:lnTo>
                  <a:pt x="1675414" y="1544307"/>
                </a:lnTo>
                <a:lnTo>
                  <a:pt x="0" y="1544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8986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0202">
            <a:off x="8462920" y="4080993"/>
            <a:ext cx="212033" cy="153049"/>
          </a:xfrm>
          <a:custGeom>
            <a:avLst/>
            <a:gdLst/>
            <a:ahLst/>
            <a:cxnLst/>
            <a:rect l="l" t="t" r="r" b="b"/>
            <a:pathLst>
              <a:path w="212033" h="153049">
                <a:moveTo>
                  <a:pt x="0" y="0"/>
                </a:moveTo>
                <a:lnTo>
                  <a:pt x="212033" y="0"/>
                </a:lnTo>
                <a:lnTo>
                  <a:pt x="212033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926923" flipH="1">
            <a:off x="8308946" y="3906797"/>
            <a:ext cx="512379" cy="515393"/>
          </a:xfrm>
          <a:custGeom>
            <a:avLst/>
            <a:gdLst/>
            <a:ahLst/>
            <a:cxnLst/>
            <a:rect l="l" t="t" r="r" b="b"/>
            <a:pathLst>
              <a:path w="512379" h="515393">
                <a:moveTo>
                  <a:pt x="512379" y="0"/>
                </a:moveTo>
                <a:lnTo>
                  <a:pt x="0" y="0"/>
                </a:lnTo>
                <a:lnTo>
                  <a:pt x="0" y="515393"/>
                </a:lnTo>
                <a:lnTo>
                  <a:pt x="512379" y="515393"/>
                </a:lnTo>
                <a:lnTo>
                  <a:pt x="5123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02632" y="4087969"/>
            <a:ext cx="325008" cy="153049"/>
          </a:xfrm>
          <a:custGeom>
            <a:avLst/>
            <a:gdLst/>
            <a:ahLst/>
            <a:cxnLst/>
            <a:rect l="l" t="t" r="r" b="b"/>
            <a:pathLst>
              <a:path w="325008" h="153049">
                <a:moveTo>
                  <a:pt x="0" y="0"/>
                </a:moveTo>
                <a:lnTo>
                  <a:pt x="325008" y="0"/>
                </a:lnTo>
                <a:lnTo>
                  <a:pt x="325008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10231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01819">
            <a:off x="8456449" y="4084480"/>
            <a:ext cx="224976" cy="153051"/>
          </a:xfrm>
          <a:custGeom>
            <a:avLst/>
            <a:gdLst/>
            <a:ahLst/>
            <a:cxnLst/>
            <a:rect l="l" t="t" r="r" b="b"/>
            <a:pathLst>
              <a:path w="224976" h="153051">
                <a:moveTo>
                  <a:pt x="0" y="0"/>
                </a:moveTo>
                <a:lnTo>
                  <a:pt x="224975" y="0"/>
                </a:lnTo>
                <a:lnTo>
                  <a:pt x="224975" y="153051"/>
                </a:lnTo>
                <a:lnTo>
                  <a:pt x="0" y="153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483020" y="10084871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7" name="Freeform 17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1361461" y="479070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5" y="0"/>
                </a:lnTo>
                <a:lnTo>
                  <a:pt x="2076055" y="1911583"/>
                </a:lnTo>
                <a:lnTo>
                  <a:pt x="0" y="1911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9159937" flipH="1">
            <a:off x="10454113" y="366782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392452" y="5169803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633386" flipH="1">
            <a:off x="6472647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339295" y="6872783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65853" y="84944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53944" y="5356287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873058" y="8961162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55504" y="5602308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290493" y="2810960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51" name="Freeform 51"/>
          <p:cNvSpPr/>
          <p:nvPr/>
        </p:nvSpPr>
        <p:spPr>
          <a:xfrm rot="-5840538" flipH="1">
            <a:off x="10951905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2038404" flipH="1">
            <a:off x="6677744" y="3640152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6" y="0"/>
                </a:moveTo>
                <a:lnTo>
                  <a:pt x="0" y="0"/>
                </a:lnTo>
                <a:lnTo>
                  <a:pt x="0" y="1542877"/>
                </a:lnTo>
                <a:lnTo>
                  <a:pt x="990246" y="1542877"/>
                </a:lnTo>
                <a:lnTo>
                  <a:pt x="9902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F345C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7" name="Freeform 7"/>
          <p:cNvSpPr/>
          <p:nvPr/>
        </p:nvSpPr>
        <p:spPr>
          <a:xfrm rot="5976154">
            <a:off x="2363554" y="-3099895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28084" y="3553817"/>
            <a:ext cx="1675414" cy="1544306"/>
          </a:xfrm>
          <a:custGeom>
            <a:avLst/>
            <a:gdLst/>
            <a:ahLst/>
            <a:cxnLst/>
            <a:rect l="l" t="t" r="r" b="b"/>
            <a:pathLst>
              <a:path w="1675414" h="1544306">
                <a:moveTo>
                  <a:pt x="0" y="0"/>
                </a:moveTo>
                <a:lnTo>
                  <a:pt x="1675414" y="0"/>
                </a:lnTo>
                <a:lnTo>
                  <a:pt x="1675414" y="1544307"/>
                </a:lnTo>
                <a:lnTo>
                  <a:pt x="0" y="1544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8986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0202">
            <a:off x="8462920" y="4080993"/>
            <a:ext cx="212033" cy="153049"/>
          </a:xfrm>
          <a:custGeom>
            <a:avLst/>
            <a:gdLst/>
            <a:ahLst/>
            <a:cxnLst/>
            <a:rect l="l" t="t" r="r" b="b"/>
            <a:pathLst>
              <a:path w="212033" h="153049">
                <a:moveTo>
                  <a:pt x="0" y="0"/>
                </a:moveTo>
                <a:lnTo>
                  <a:pt x="212033" y="0"/>
                </a:lnTo>
                <a:lnTo>
                  <a:pt x="212033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926923" flipH="1">
            <a:off x="8308946" y="3906797"/>
            <a:ext cx="512379" cy="515393"/>
          </a:xfrm>
          <a:custGeom>
            <a:avLst/>
            <a:gdLst/>
            <a:ahLst/>
            <a:cxnLst/>
            <a:rect l="l" t="t" r="r" b="b"/>
            <a:pathLst>
              <a:path w="512379" h="515393">
                <a:moveTo>
                  <a:pt x="512379" y="0"/>
                </a:moveTo>
                <a:lnTo>
                  <a:pt x="0" y="0"/>
                </a:lnTo>
                <a:lnTo>
                  <a:pt x="0" y="515393"/>
                </a:lnTo>
                <a:lnTo>
                  <a:pt x="512379" y="515393"/>
                </a:lnTo>
                <a:lnTo>
                  <a:pt x="5123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02632" y="4087969"/>
            <a:ext cx="325008" cy="153049"/>
          </a:xfrm>
          <a:custGeom>
            <a:avLst/>
            <a:gdLst/>
            <a:ahLst/>
            <a:cxnLst/>
            <a:rect l="l" t="t" r="r" b="b"/>
            <a:pathLst>
              <a:path w="325008" h="153049">
                <a:moveTo>
                  <a:pt x="0" y="0"/>
                </a:moveTo>
                <a:lnTo>
                  <a:pt x="325008" y="0"/>
                </a:lnTo>
                <a:lnTo>
                  <a:pt x="325008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10231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01819">
            <a:off x="8456449" y="4084480"/>
            <a:ext cx="224976" cy="153051"/>
          </a:xfrm>
          <a:custGeom>
            <a:avLst/>
            <a:gdLst/>
            <a:ahLst/>
            <a:cxnLst/>
            <a:rect l="l" t="t" r="r" b="b"/>
            <a:pathLst>
              <a:path w="224976" h="153051">
                <a:moveTo>
                  <a:pt x="0" y="0"/>
                </a:moveTo>
                <a:lnTo>
                  <a:pt x="224975" y="0"/>
                </a:lnTo>
                <a:lnTo>
                  <a:pt x="224975" y="153051"/>
                </a:lnTo>
                <a:lnTo>
                  <a:pt x="0" y="153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483020" y="10084871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7" name="Freeform 17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1361461" y="479070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5" y="0"/>
                </a:lnTo>
                <a:lnTo>
                  <a:pt x="2076055" y="1911583"/>
                </a:lnTo>
                <a:lnTo>
                  <a:pt x="0" y="1911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9159937" flipH="1">
            <a:off x="10454113" y="366782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392452" y="5169803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633386" flipH="1">
            <a:off x="6472647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339295" y="6872783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65853" y="84944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53944" y="5356287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873058" y="8961162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55504" y="5602308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290493" y="2810960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51" name="Freeform 51"/>
          <p:cNvSpPr/>
          <p:nvPr/>
        </p:nvSpPr>
        <p:spPr>
          <a:xfrm rot="-5840538" flipH="1">
            <a:off x="10951905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2038404" flipH="1">
            <a:off x="6677744" y="3640152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6" y="0"/>
                </a:moveTo>
                <a:lnTo>
                  <a:pt x="0" y="0"/>
                </a:lnTo>
                <a:lnTo>
                  <a:pt x="0" y="1542877"/>
                </a:lnTo>
                <a:lnTo>
                  <a:pt x="990246" y="1542877"/>
                </a:lnTo>
                <a:lnTo>
                  <a:pt x="9902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15886090" y="84084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673555" y="-13359732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68323" y="2569969"/>
            <a:ext cx="5172109" cy="4767373"/>
          </a:xfrm>
          <a:custGeom>
            <a:avLst/>
            <a:gdLst/>
            <a:ahLst/>
            <a:cxnLst/>
            <a:rect l="l" t="t" r="r" b="b"/>
            <a:pathLst>
              <a:path w="5172109" h="4767373">
                <a:moveTo>
                  <a:pt x="0" y="0"/>
                </a:moveTo>
                <a:lnTo>
                  <a:pt x="5172109" y="0"/>
                </a:lnTo>
                <a:lnTo>
                  <a:pt x="5172109" y="4767373"/>
                </a:lnTo>
                <a:lnTo>
                  <a:pt x="0" y="476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7072606" y="3692047"/>
            <a:ext cx="1495902" cy="1504701"/>
          </a:xfrm>
          <a:custGeom>
            <a:avLst/>
            <a:gdLst/>
            <a:ahLst/>
            <a:cxnLst/>
            <a:rect l="l" t="t" r="r" b="b"/>
            <a:pathLst>
              <a:path w="1495902" h="1504701">
                <a:moveTo>
                  <a:pt x="1495901" y="0"/>
                </a:moveTo>
                <a:lnTo>
                  <a:pt x="0" y="0"/>
                </a:lnTo>
                <a:lnTo>
                  <a:pt x="0" y="1504701"/>
                </a:lnTo>
                <a:lnTo>
                  <a:pt x="1495901" y="1504701"/>
                </a:lnTo>
                <a:lnTo>
                  <a:pt x="149590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7493277" y="4197393"/>
            <a:ext cx="654559" cy="472472"/>
          </a:xfrm>
          <a:custGeom>
            <a:avLst/>
            <a:gdLst/>
            <a:ahLst/>
            <a:cxnLst/>
            <a:rect l="l" t="t" r="r" b="b"/>
            <a:pathLst>
              <a:path w="654559" h="472472">
                <a:moveTo>
                  <a:pt x="0" y="0"/>
                </a:moveTo>
                <a:lnTo>
                  <a:pt x="654559" y="0"/>
                </a:lnTo>
                <a:lnTo>
                  <a:pt x="654559" y="472472"/>
                </a:lnTo>
                <a:lnTo>
                  <a:pt x="0" y="47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7017949" y="3659640"/>
            <a:ext cx="1581748" cy="1591052"/>
          </a:xfrm>
          <a:custGeom>
            <a:avLst/>
            <a:gdLst/>
            <a:ahLst/>
            <a:cxnLst/>
            <a:rect l="l" t="t" r="r" b="b"/>
            <a:pathLst>
              <a:path w="1581748" h="1591052">
                <a:moveTo>
                  <a:pt x="1581748" y="0"/>
                </a:moveTo>
                <a:lnTo>
                  <a:pt x="0" y="0"/>
                </a:lnTo>
                <a:lnTo>
                  <a:pt x="0" y="1591052"/>
                </a:lnTo>
                <a:lnTo>
                  <a:pt x="1581748" y="1591052"/>
                </a:lnTo>
                <a:lnTo>
                  <a:pt x="15817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07163" y="4218930"/>
            <a:ext cx="1003320" cy="472472"/>
          </a:xfrm>
          <a:custGeom>
            <a:avLst/>
            <a:gdLst/>
            <a:ahLst/>
            <a:cxnLst/>
            <a:rect l="l" t="t" r="r" b="b"/>
            <a:pathLst>
              <a:path w="1003320" h="472472">
                <a:moveTo>
                  <a:pt x="0" y="0"/>
                </a:moveTo>
                <a:lnTo>
                  <a:pt x="1003320" y="0"/>
                </a:lnTo>
                <a:lnTo>
                  <a:pt x="1003320" y="472472"/>
                </a:lnTo>
                <a:lnTo>
                  <a:pt x="0" y="47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7072606" y="3692047"/>
            <a:ext cx="1495902" cy="1504701"/>
          </a:xfrm>
          <a:custGeom>
            <a:avLst/>
            <a:gdLst/>
            <a:ahLst/>
            <a:cxnLst/>
            <a:rect l="l" t="t" r="r" b="b"/>
            <a:pathLst>
              <a:path w="1495902" h="1504701">
                <a:moveTo>
                  <a:pt x="1495901" y="0"/>
                </a:moveTo>
                <a:lnTo>
                  <a:pt x="0" y="0"/>
                </a:lnTo>
                <a:lnTo>
                  <a:pt x="0" y="1504701"/>
                </a:lnTo>
                <a:lnTo>
                  <a:pt x="1495901" y="1504701"/>
                </a:lnTo>
                <a:lnTo>
                  <a:pt x="149590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7473299" y="4208158"/>
            <a:ext cx="694515" cy="472479"/>
          </a:xfrm>
          <a:custGeom>
            <a:avLst/>
            <a:gdLst/>
            <a:ahLst/>
            <a:cxnLst/>
            <a:rect l="l" t="t" r="r" b="b"/>
            <a:pathLst>
              <a:path w="694515" h="472479">
                <a:moveTo>
                  <a:pt x="0" y="0"/>
                </a:moveTo>
                <a:lnTo>
                  <a:pt x="694515" y="0"/>
                </a:lnTo>
                <a:lnTo>
                  <a:pt x="694515" y="472479"/>
                </a:lnTo>
                <a:lnTo>
                  <a:pt x="0" y="472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2" name="Freeform 12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6049018" y="10031382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4" y="0"/>
                </a:lnTo>
                <a:lnTo>
                  <a:pt x="2076054" y="1911584"/>
                </a:lnTo>
                <a:lnTo>
                  <a:pt x="0" y="191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9159937" flipH="1">
            <a:off x="16675963" y="9711526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143420" y="10031382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8" y="0"/>
                </a:lnTo>
                <a:lnTo>
                  <a:pt x="1877448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633386" flipH="1">
            <a:off x="16975478" y="10129348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487184" y="10047406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48966" y="10047406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360984" y="10008447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61558" y="10010514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44" name="Freeform 44"/>
          <p:cNvSpPr/>
          <p:nvPr/>
        </p:nvSpPr>
        <p:spPr>
          <a:xfrm rot="-5840538" flipH="1">
            <a:off x="16508825" y="984221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6" y="0"/>
                </a:moveTo>
                <a:lnTo>
                  <a:pt x="0" y="0"/>
                </a:lnTo>
                <a:lnTo>
                  <a:pt x="0" y="1626586"/>
                </a:lnTo>
                <a:lnTo>
                  <a:pt x="822166" y="1626586"/>
                </a:lnTo>
                <a:lnTo>
                  <a:pt x="8221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2038404" flipH="1">
            <a:off x="16395585" y="9988938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7" y="0"/>
                </a:moveTo>
                <a:lnTo>
                  <a:pt x="0" y="0"/>
                </a:lnTo>
                <a:lnTo>
                  <a:pt x="0" y="1542877"/>
                </a:lnTo>
                <a:lnTo>
                  <a:pt x="990247" y="1542877"/>
                </a:lnTo>
                <a:lnTo>
                  <a:pt x="99024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>
            <a:off x="16201291" y="10237271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4112702" y="10142338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8" name="Freeform 48"/>
          <p:cNvSpPr/>
          <p:nvPr/>
        </p:nvSpPr>
        <p:spPr>
          <a:xfrm rot="2700000">
            <a:off x="16494790" y="2308569"/>
            <a:ext cx="5669862" cy="5669862"/>
          </a:xfrm>
          <a:custGeom>
            <a:avLst/>
            <a:gdLst/>
            <a:ahLst/>
            <a:cxnLst/>
            <a:rect l="l" t="t" r="r" b="b"/>
            <a:pathLst>
              <a:path w="5669862" h="5669862">
                <a:moveTo>
                  <a:pt x="0" y="0"/>
                </a:moveTo>
                <a:lnTo>
                  <a:pt x="5669863" y="0"/>
                </a:lnTo>
                <a:lnTo>
                  <a:pt x="5669863" y="5669862"/>
                </a:lnTo>
                <a:lnTo>
                  <a:pt x="0" y="56698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6167131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323426" y="10280262"/>
            <a:ext cx="2002631" cy="81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General Income</a:t>
            </a:r>
          </a:p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164500" y="-838293"/>
            <a:ext cx="2002631" cy="90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General Income</a:t>
            </a:r>
          </a:p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52" name="Freeform 52"/>
          <p:cNvSpPr/>
          <p:nvPr/>
        </p:nvSpPr>
        <p:spPr>
          <a:xfrm>
            <a:off x="15886090" y="84084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Data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3969" y="2345312"/>
            <a:ext cx="13032122" cy="69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data was extracted from our </a:t>
            </a: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Shopee Seller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’s  account or page website.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No duplicate data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appeared but still performed drop duplicates in both Python and Excel just to be sure.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Using Power Query, the </a:t>
            </a: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monthly completed orders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data were merged.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Issue encountered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993151" lvl="2" indent="-331050" algn="l">
              <a:lnSpc>
                <a:spcPts val="4577"/>
              </a:lnSpc>
              <a:buAutoNum type="alphaL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Tracking Number column appeared as a decimal number. (e.g., 7.85349E+11)</a:t>
            </a:r>
          </a:p>
          <a:p>
            <a:pPr marL="993151" lvl="2" indent="-331050" algn="l">
              <a:lnSpc>
                <a:spcPts val="4577"/>
              </a:lnSpc>
              <a:buAutoNum type="alphaL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Fixed it by changing its data type to text. (Tracking Number now: 785348988418)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No further detected issue with data extraction, transformation and load (ETL).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ran df.describe() to get their statistics, df.dtypes for checking their data types, df.head() to check the first few columns and make sure there is no anomaly.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rest of added columns were filters I created according to my need for this presentation.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820</Words>
  <Application>Microsoft Office PowerPoint</Application>
  <PresentationFormat>Custom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Ballpoint</vt:lpstr>
      <vt:lpstr>Arial</vt:lpstr>
      <vt:lpstr>Calibri</vt:lpstr>
      <vt:lpstr>A Day Without Sun Text Bold</vt:lpstr>
      <vt:lpstr>Canva Sans Bold</vt:lpstr>
      <vt:lpstr>Canva Sans</vt:lpstr>
      <vt:lpstr>Canva Sans Italics</vt:lpstr>
      <vt:lpstr>Itim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Joshua Eirus Candido</dc:title>
  <cp:lastModifiedBy>Eirus Candido</cp:lastModifiedBy>
  <cp:revision>3</cp:revision>
  <dcterms:created xsi:type="dcterms:W3CDTF">2006-08-16T00:00:00Z</dcterms:created>
  <dcterms:modified xsi:type="dcterms:W3CDTF">2024-10-16T20:59:29Z</dcterms:modified>
  <dc:identifier>DAGSPuoS4U8</dc:identifier>
</cp:coreProperties>
</file>